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9" r:id="rId3"/>
    <p:sldId id="260" r:id="rId4"/>
    <p:sldId id="257"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6C194-D19E-41AC-8625-4FDC8EFA3E96}" type="datetimeFigureOut">
              <a:rPr lang="en-US" smtClean="0"/>
              <a:t>6/2/2010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ADD8A-CC93-40A5-8A4A-842E71D7F53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a:lnSpc>
                <a:spcPct val="80000"/>
              </a:lnSpc>
            </a:pPr>
            <a:r>
              <a:rPr lang="en-US" sz="900" dirty="0"/>
              <a:t>The Wing Operations Center consists of 4 unique mission sets.  The DCGS PED Ops Center (DPOC) (point to their side of the room) administers, monitors, and manages the DCGS Wide Area Network.  Their primary responsibility is network availability and to ensure the raw data, the 1’s and 0’s, are ingested into the Wide Area Network and distributed out to each of the exploitation sites.  Tied to the DPOC is a security team, (point to the Security team) who is responsible for ensuring network integrity.  All of the data traversing the WAN is raw date, so if someone hacks into the WAN and tampers with the 1’s and 0’s we may push inaccurate data to the exploitation sites.</a:t>
            </a:r>
          </a:p>
          <a:p>
            <a:pPr>
              <a:lnSpc>
                <a:spcPct val="80000"/>
              </a:lnSpc>
            </a:pPr>
            <a:endParaRPr lang="en-US" sz="900" dirty="0"/>
          </a:p>
          <a:p>
            <a:pPr>
              <a:lnSpc>
                <a:spcPct val="80000"/>
              </a:lnSpc>
            </a:pPr>
            <a:r>
              <a:rPr lang="en-US" sz="900" dirty="0"/>
              <a:t>This section here (point to the WOC Controllers) are the PED </a:t>
            </a:r>
            <a:r>
              <a:rPr lang="en-US" sz="900" dirty="0" err="1"/>
              <a:t>cmd</a:t>
            </a:r>
            <a:r>
              <a:rPr lang="en-US" sz="900" dirty="0"/>
              <a:t> and controllers.  They perform the day to day C2 and mission mgt for the </a:t>
            </a:r>
            <a:r>
              <a:rPr lang="en-US" sz="900" dirty="0" err="1"/>
              <a:t>wpn</a:t>
            </a:r>
            <a:r>
              <a:rPr lang="en-US" sz="900" dirty="0"/>
              <a:t> sys and are responsible for development and dissemination of the PED Tasking Order. The creation of the PED Tasking Order document starts at the COCOM level where the J2 and J3 hold the </a:t>
            </a:r>
            <a:r>
              <a:rPr lang="en-US" sz="900" dirty="0" err="1"/>
              <a:t>Joinit</a:t>
            </a:r>
            <a:r>
              <a:rPr lang="en-US" sz="900" dirty="0"/>
              <a:t> Collection Mgt board.  There the COCOM determines their ISR priorities and apportionment.  The Air Operations Center then takes that guidance and produces the Air Tasking Order (tells the </a:t>
            </a:r>
            <a:r>
              <a:rPr lang="en-US" sz="900" dirty="0" err="1"/>
              <a:t>acft</a:t>
            </a:r>
            <a:r>
              <a:rPr lang="en-US" sz="900" dirty="0"/>
              <a:t> where to fly) and the Reconnaissance, Surveillance, and Target Acquisition Annex (RSTA) which tasks the sensor with what image to shoot or what frequency to monitor.  The PED C2’ers take the ATO and RSTA and produce the PED Tasking Order. The PTO assigns mission responsibilities across the DCGS </a:t>
            </a:r>
            <a:r>
              <a:rPr lang="en-US" sz="900" dirty="0" err="1"/>
              <a:t>wpn</a:t>
            </a:r>
            <a:r>
              <a:rPr lang="en-US" sz="900" dirty="0"/>
              <a:t> sys and allocates targets for exploitation. </a:t>
            </a:r>
          </a:p>
          <a:p>
            <a:pPr>
              <a:lnSpc>
                <a:spcPct val="80000"/>
              </a:lnSpc>
            </a:pPr>
            <a:endParaRPr lang="en-US" sz="900" dirty="0"/>
          </a:p>
          <a:p>
            <a:pPr>
              <a:lnSpc>
                <a:spcPct val="80000"/>
              </a:lnSpc>
            </a:pPr>
            <a:r>
              <a:rPr lang="en-US" sz="900" dirty="0"/>
              <a:t>This section here is the </a:t>
            </a:r>
            <a:r>
              <a:rPr lang="en-US" sz="900" dirty="0" err="1"/>
              <a:t>Mx</a:t>
            </a:r>
            <a:r>
              <a:rPr lang="en-US" sz="900" dirty="0"/>
              <a:t> Ops Center and they are a C2 enabler.  Their primary responsibilities are to 1. enable MX down time by working with the PED C2’ers to find pockets of opportunity within the PTO for units to perform preventative MX actions. Second, they monitor the health of the </a:t>
            </a:r>
            <a:r>
              <a:rPr lang="en-US" sz="900" dirty="0" err="1"/>
              <a:t>wpn</a:t>
            </a:r>
            <a:r>
              <a:rPr lang="en-US" sz="900" dirty="0"/>
              <a:t> sys thru a web based solution where the units inputs their systems status.  That sys status is then translated into an operational impact where the PED C2’ers determine if we need to re-allocate PED tasking from one DGS to another.  Finally, the MOC performs trend analysis to identify those systems that are not performing up to par and then working with AF Material Command (LX and ESC) to identify a suitable replacement in effort to improve </a:t>
            </a:r>
            <a:r>
              <a:rPr lang="en-US" sz="900" dirty="0" err="1"/>
              <a:t>wpn</a:t>
            </a:r>
            <a:r>
              <a:rPr lang="en-US" sz="900" dirty="0"/>
              <a:t> sys combat reliability.</a:t>
            </a:r>
          </a:p>
          <a:p>
            <a:pPr>
              <a:lnSpc>
                <a:spcPct val="80000"/>
              </a:lnSpc>
            </a:pPr>
            <a:endParaRPr lang="en-US" sz="900" dirty="0"/>
          </a:p>
          <a:p>
            <a:pPr>
              <a:lnSpc>
                <a:spcPct val="80000"/>
              </a:lnSpc>
            </a:pPr>
            <a:r>
              <a:rPr lang="en-US" sz="900" dirty="0"/>
              <a:t>Finally, in the front right section (point again) is the imagery dissemination team.  They coordinate with each of the exploitation sites to have exploited imagery loaded onto the Wing Image Product Library (an imagery database server) so deployed forces and supported NAFs can pull that data to support IPB efforts.  Additionally, the dissemination team provides key support to two other systems, Image Access Solutions and UNICORN.  A demonstration of those tools will follow the conclusion of this brief.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9690F6-5706-420F-AE32-8A8119A1AA90}" type="datetimeFigureOut">
              <a:rPr lang="en-US" smtClean="0"/>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690F6-5706-420F-AE32-8A8119A1AA90}" type="datetimeFigureOut">
              <a:rPr lang="en-US" smtClean="0"/>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690F6-5706-420F-AE32-8A8119A1AA90}" type="datetimeFigureOut">
              <a:rPr lang="en-US" smtClean="0"/>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690F6-5706-420F-AE32-8A8119A1AA90}" type="datetimeFigureOut">
              <a:rPr lang="en-US" smtClean="0"/>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690F6-5706-420F-AE32-8A8119A1AA90}" type="datetimeFigureOut">
              <a:rPr lang="en-US" smtClean="0"/>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7644067A-3E25-4BB9-BA6A-DED8B531581F}" type="slidenum">
              <a:rPr lang="en-US"/>
              <a:pPr>
                <a:defRPr/>
              </a:pPr>
              <a:t>‹#›</a:t>
            </a:fld>
            <a:endParaRPr lang="en-US">
              <a:solidFill>
                <a:srgbClr val="80808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690F6-5706-420F-AE32-8A8119A1AA90}" type="datetimeFigureOut">
              <a:rPr lang="en-US" smtClean="0"/>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9690F6-5706-420F-AE32-8A8119A1AA90}" type="datetimeFigureOut">
              <a:rPr lang="en-US" smtClean="0"/>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690F6-5706-420F-AE32-8A8119A1AA90}" type="datetimeFigureOut">
              <a:rPr lang="en-US" smtClean="0"/>
              <a:t>6/2/2010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9690F6-5706-420F-AE32-8A8119A1AA90}" type="datetimeFigureOut">
              <a:rPr lang="en-US" smtClean="0"/>
              <a:t>6/2/2010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690F6-5706-420F-AE32-8A8119A1AA90}" type="datetimeFigureOut">
              <a:rPr lang="en-US" smtClean="0"/>
              <a:t>6/2/2010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690F6-5706-420F-AE32-8A8119A1AA90}" type="datetimeFigureOut">
              <a:rPr lang="en-US" smtClean="0"/>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92544-35DC-4886-A0F5-0783CDA455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690F6-5706-420F-AE32-8A8119A1AA90}" type="datetimeFigureOut">
              <a:rPr lang="en-US" smtClean="0"/>
              <a:t>6/2/2010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2544-35DC-4886-A0F5-0783CDA455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C:\Users\jay\Videos\speech1.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tif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peech1.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ckheed_F-5_Lightnin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WII.jpg"/>
          <p:cNvPicPr>
            <a:picLocks noGrp="1" noChangeAspect="1"/>
          </p:cNvPicPr>
          <p:nvPr>
            <p:ph idx="1"/>
          </p:nvPr>
        </p:nvPicPr>
        <p:blipFill>
          <a:blip r:embed="rId2" cstate="print"/>
          <a:stretch>
            <a:fillRect/>
          </a:stretch>
        </p:blipFill>
        <p:spPr>
          <a:xfrm>
            <a:off x="0" y="0"/>
            <a:ext cx="4572000" cy="6858000"/>
          </a:xfrm>
          <a:ln w="38100">
            <a:solidFill>
              <a:schemeClr val="tx2">
                <a:lumMod val="60000"/>
                <a:lumOff val="40000"/>
              </a:schemeClr>
            </a:solidFill>
            <a:miter lim="800000"/>
          </a:ln>
        </p:spPr>
      </p:pic>
      <p:pic>
        <p:nvPicPr>
          <p:cNvPr id="7" name="Picture 6" descr="Belgium.jpg"/>
          <p:cNvPicPr>
            <a:picLocks noChangeAspect="1"/>
          </p:cNvPicPr>
          <p:nvPr/>
        </p:nvPicPr>
        <p:blipFill>
          <a:blip r:embed="rId3" cstate="print"/>
          <a:stretch>
            <a:fillRect/>
          </a:stretch>
        </p:blipFill>
        <p:spPr>
          <a:xfrm>
            <a:off x="4572000" y="0"/>
            <a:ext cx="4572000" cy="6858000"/>
          </a:xfrm>
          <a:prstGeom prst="rect">
            <a:avLst/>
          </a:prstGeom>
          <a:ln w="38100">
            <a:solidFill>
              <a:schemeClr val="tx2">
                <a:lumMod val="60000"/>
                <a:lumOff val="40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mages Disseminated.png"/>
          <p:cNvPicPr>
            <a:picLocks noChangeAspect="1"/>
          </p:cNvPicPr>
          <p:nvPr/>
        </p:nvPicPr>
        <p:blipFill>
          <a:blip r:embed="rId3" cstate="print"/>
          <a:srcRect l="12900" t="9741" r="2912" b="31486"/>
          <a:stretch>
            <a:fillRect/>
          </a:stretch>
        </p:blipFill>
        <p:spPr>
          <a:xfrm>
            <a:off x="5105400" y="3886200"/>
            <a:ext cx="4038600" cy="2540000"/>
          </a:xfrm>
          <a:prstGeom prst="rect">
            <a:avLst/>
          </a:prstGeom>
        </p:spPr>
      </p:pic>
      <p:pic>
        <p:nvPicPr>
          <p:cNvPr id="23" name="Picture 56" descr="Chart.png"/>
          <p:cNvPicPr>
            <a:picLocks noChangeAspect="1"/>
          </p:cNvPicPr>
          <p:nvPr/>
        </p:nvPicPr>
        <p:blipFill>
          <a:blip r:embed="rId4" cstate="print"/>
          <a:srcRect/>
          <a:stretch>
            <a:fillRect/>
          </a:stretch>
        </p:blipFill>
        <p:spPr bwMode="auto">
          <a:xfrm>
            <a:off x="44450" y="4125913"/>
            <a:ext cx="4281488" cy="2282825"/>
          </a:xfrm>
          <a:prstGeom prst="rect">
            <a:avLst/>
          </a:prstGeom>
          <a:noFill/>
          <a:ln w="9525">
            <a:noFill/>
            <a:miter lim="800000"/>
            <a:headEnd/>
            <a:tailEnd/>
          </a:ln>
        </p:spPr>
      </p:pic>
      <p:pic>
        <p:nvPicPr>
          <p:cNvPr id="22" name="Picture 21" descr="DPOC_Unclass.tif"/>
          <p:cNvPicPr>
            <a:picLocks noChangeAspect="1"/>
          </p:cNvPicPr>
          <p:nvPr/>
        </p:nvPicPr>
        <p:blipFill>
          <a:blip r:embed="rId5" cstate="print"/>
          <a:srcRect l="1950" t="11667" r="1326" b="4074"/>
          <a:stretch>
            <a:fillRect/>
          </a:stretch>
        </p:blipFill>
        <p:spPr>
          <a:xfrm>
            <a:off x="4851398" y="1144024"/>
            <a:ext cx="3937001" cy="2627876"/>
          </a:xfrm>
          <a:prstGeom prst="rect">
            <a:avLst/>
          </a:prstGeom>
          <a:ln>
            <a:solidFill>
              <a:schemeClr val="tx1"/>
            </a:solidFill>
          </a:ln>
        </p:spPr>
      </p:pic>
      <p:sp>
        <p:nvSpPr>
          <p:cNvPr id="17413" name="Rectangle 2"/>
          <p:cNvSpPr>
            <a:spLocks noGrp="1" noChangeArrowheads="1"/>
          </p:cNvSpPr>
          <p:nvPr>
            <p:ph type="title"/>
          </p:nvPr>
        </p:nvSpPr>
        <p:spPr>
          <a:xfrm>
            <a:off x="457200" y="0"/>
            <a:ext cx="8229600" cy="1143000"/>
          </a:xfrm>
          <a:noFill/>
        </p:spPr>
        <p:txBody>
          <a:bodyPr/>
          <a:lstStyle/>
          <a:p>
            <a:pPr eaLnBrk="1" hangingPunct="1"/>
            <a:r>
              <a:rPr lang="en-US" dirty="0" smtClean="0">
                <a:solidFill>
                  <a:srgbClr val="000099"/>
                </a:solidFill>
              </a:rPr>
              <a:t>Wing Operations Center (WOC)</a:t>
            </a:r>
          </a:p>
        </p:txBody>
      </p:sp>
      <p:sp>
        <p:nvSpPr>
          <p:cNvPr id="17414" name="Line 4"/>
          <p:cNvSpPr>
            <a:spLocks noChangeShapeType="1"/>
          </p:cNvSpPr>
          <p:nvPr/>
        </p:nvSpPr>
        <p:spPr bwMode="auto">
          <a:xfrm flipH="1">
            <a:off x="4640238" y="1050878"/>
            <a:ext cx="53679" cy="5404513"/>
          </a:xfrm>
          <a:prstGeom prst="line">
            <a:avLst/>
          </a:prstGeom>
          <a:noFill/>
          <a:ln w="9525">
            <a:solidFill>
              <a:schemeClr val="tx1"/>
            </a:solidFill>
            <a:round/>
            <a:headEnd/>
            <a:tailEnd/>
          </a:ln>
        </p:spPr>
        <p:txBody>
          <a:bodyPr/>
          <a:lstStyle/>
          <a:p>
            <a:endParaRPr lang="en-US"/>
          </a:p>
        </p:txBody>
      </p:sp>
      <p:sp>
        <p:nvSpPr>
          <p:cNvPr id="17415" name="Line 5"/>
          <p:cNvSpPr>
            <a:spLocks noChangeShapeType="1"/>
          </p:cNvSpPr>
          <p:nvPr/>
        </p:nvSpPr>
        <p:spPr bwMode="auto">
          <a:xfrm>
            <a:off x="762000" y="3810000"/>
            <a:ext cx="7848600" cy="0"/>
          </a:xfrm>
          <a:prstGeom prst="line">
            <a:avLst/>
          </a:prstGeom>
          <a:noFill/>
          <a:ln w="9525">
            <a:solidFill>
              <a:schemeClr val="tx1"/>
            </a:solidFill>
            <a:round/>
            <a:headEnd/>
            <a:tailEnd/>
          </a:ln>
        </p:spPr>
        <p:txBody>
          <a:bodyPr/>
          <a:lstStyle/>
          <a:p>
            <a:endParaRPr lang="en-US"/>
          </a:p>
        </p:txBody>
      </p:sp>
      <p:pic>
        <p:nvPicPr>
          <p:cNvPr id="12289" name="Picture 1"/>
          <p:cNvPicPr>
            <a:picLocks noChangeAspect="1" noChangeArrowheads="1"/>
          </p:cNvPicPr>
          <p:nvPr/>
        </p:nvPicPr>
        <p:blipFill>
          <a:blip r:embed="rId6" cstate="print"/>
          <a:srcRect l="1679" t="18750" r="49375" b="50746"/>
          <a:stretch>
            <a:fillRect/>
          </a:stretch>
        </p:blipFill>
        <p:spPr bwMode="auto">
          <a:xfrm>
            <a:off x="382138" y="1278990"/>
            <a:ext cx="4080680" cy="2132950"/>
          </a:xfrm>
          <a:prstGeom prst="rect">
            <a:avLst/>
          </a:prstGeom>
          <a:noFill/>
          <a:ln w="9525">
            <a:noFill/>
            <a:miter lim="800000"/>
            <a:headEnd/>
            <a:tailEnd/>
          </a:ln>
          <a:effectLst/>
        </p:spPr>
      </p:pic>
      <p:grpSp>
        <p:nvGrpSpPr>
          <p:cNvPr id="2" name="Group 347"/>
          <p:cNvGrpSpPr>
            <a:grpSpLocks/>
          </p:cNvGrpSpPr>
          <p:nvPr/>
        </p:nvGrpSpPr>
        <p:grpSpPr bwMode="auto">
          <a:xfrm>
            <a:off x="2947988" y="2762250"/>
            <a:ext cx="3379787" cy="2100263"/>
            <a:chOff x="2022" y="1812"/>
            <a:chExt cx="1809" cy="1104"/>
          </a:xfrm>
        </p:grpSpPr>
        <p:grpSp>
          <p:nvGrpSpPr>
            <p:cNvPr id="3" name="Group 7"/>
            <p:cNvGrpSpPr>
              <a:grpSpLocks/>
            </p:cNvGrpSpPr>
            <p:nvPr/>
          </p:nvGrpSpPr>
          <p:grpSpPr bwMode="auto">
            <a:xfrm>
              <a:off x="2022" y="1812"/>
              <a:ext cx="1809" cy="1104"/>
              <a:chOff x="343" y="2751"/>
              <a:chExt cx="2076" cy="1569"/>
            </a:xfrm>
          </p:grpSpPr>
          <p:sp>
            <p:nvSpPr>
              <p:cNvPr id="17425" name="Oval 8"/>
              <p:cNvSpPr>
                <a:spLocks noChangeArrowheads="1"/>
              </p:cNvSpPr>
              <p:nvPr/>
            </p:nvSpPr>
            <p:spPr bwMode="auto">
              <a:xfrm>
                <a:off x="361" y="2760"/>
                <a:ext cx="1240" cy="1076"/>
              </a:xfrm>
              <a:prstGeom prst="ellipse">
                <a:avLst/>
              </a:prstGeom>
              <a:gradFill rotWithShape="1">
                <a:gsLst>
                  <a:gs pos="0">
                    <a:srgbClr val="003366">
                      <a:alpha val="54999"/>
                    </a:srgbClr>
                  </a:gs>
                  <a:gs pos="100000">
                    <a:srgbClr val="00182F">
                      <a:alpha val="54999"/>
                    </a:srgbClr>
                  </a:gs>
                </a:gsLst>
                <a:lin ang="5400000" scaled="1"/>
              </a:gradFill>
              <a:ln w="12700" algn="ctr">
                <a:solidFill>
                  <a:srgbClr val="003366"/>
                </a:solidFill>
                <a:round/>
                <a:headEnd/>
                <a:tailEnd/>
              </a:ln>
            </p:spPr>
            <p:txBody>
              <a:bodyPr wrap="none" tIns="91440" bIns="91440" anchor="ctr">
                <a:spAutoFit/>
              </a:bodyPr>
              <a:lstStyle/>
              <a:p>
                <a:endParaRPr lang="en-US"/>
              </a:p>
            </p:txBody>
          </p:sp>
          <p:sp>
            <p:nvSpPr>
              <p:cNvPr id="17426" name="Oval 9"/>
              <p:cNvSpPr>
                <a:spLocks noChangeArrowheads="1"/>
              </p:cNvSpPr>
              <p:nvPr/>
            </p:nvSpPr>
            <p:spPr bwMode="auto">
              <a:xfrm>
                <a:off x="343" y="3244"/>
                <a:ext cx="1240" cy="1076"/>
              </a:xfrm>
              <a:prstGeom prst="ellipse">
                <a:avLst/>
              </a:prstGeom>
              <a:gradFill rotWithShape="1">
                <a:gsLst>
                  <a:gs pos="0">
                    <a:srgbClr val="003366">
                      <a:alpha val="54999"/>
                    </a:srgbClr>
                  </a:gs>
                  <a:gs pos="100000">
                    <a:srgbClr val="00182F">
                      <a:alpha val="54999"/>
                    </a:srgbClr>
                  </a:gs>
                </a:gsLst>
                <a:lin ang="5400000" scaled="1"/>
              </a:gradFill>
              <a:ln w="12700" algn="ctr">
                <a:solidFill>
                  <a:srgbClr val="003366"/>
                </a:solidFill>
                <a:round/>
                <a:headEnd/>
                <a:tailEnd/>
              </a:ln>
            </p:spPr>
            <p:txBody>
              <a:bodyPr wrap="none" tIns="91440" bIns="91440" anchor="ctr">
                <a:spAutoFit/>
              </a:bodyPr>
              <a:lstStyle/>
              <a:p>
                <a:endParaRPr lang="en-US"/>
              </a:p>
            </p:txBody>
          </p:sp>
          <p:sp>
            <p:nvSpPr>
              <p:cNvPr id="17427" name="Oval 10"/>
              <p:cNvSpPr>
                <a:spLocks noChangeArrowheads="1"/>
              </p:cNvSpPr>
              <p:nvPr/>
            </p:nvSpPr>
            <p:spPr bwMode="auto">
              <a:xfrm>
                <a:off x="1167" y="3244"/>
                <a:ext cx="1240" cy="1076"/>
              </a:xfrm>
              <a:prstGeom prst="ellipse">
                <a:avLst/>
              </a:prstGeom>
              <a:gradFill rotWithShape="1">
                <a:gsLst>
                  <a:gs pos="0">
                    <a:srgbClr val="003366">
                      <a:alpha val="54999"/>
                    </a:srgbClr>
                  </a:gs>
                  <a:gs pos="100000">
                    <a:srgbClr val="00182F">
                      <a:alpha val="54999"/>
                    </a:srgbClr>
                  </a:gs>
                </a:gsLst>
                <a:lin ang="5400000" scaled="1"/>
              </a:gradFill>
              <a:ln w="12700" algn="ctr">
                <a:solidFill>
                  <a:srgbClr val="003366"/>
                </a:solidFill>
                <a:round/>
                <a:headEnd/>
                <a:tailEnd/>
              </a:ln>
            </p:spPr>
            <p:txBody>
              <a:bodyPr wrap="none" tIns="91440" bIns="91440" anchor="ctr">
                <a:spAutoFit/>
              </a:bodyPr>
              <a:lstStyle/>
              <a:p>
                <a:endParaRPr lang="en-US"/>
              </a:p>
            </p:txBody>
          </p:sp>
          <p:sp>
            <p:nvSpPr>
              <p:cNvPr id="17428" name="Oval 11"/>
              <p:cNvSpPr>
                <a:spLocks noChangeArrowheads="1"/>
              </p:cNvSpPr>
              <p:nvPr/>
            </p:nvSpPr>
            <p:spPr bwMode="auto">
              <a:xfrm>
                <a:off x="1179" y="2751"/>
                <a:ext cx="1240" cy="1076"/>
              </a:xfrm>
              <a:prstGeom prst="ellipse">
                <a:avLst/>
              </a:prstGeom>
              <a:gradFill rotWithShape="1">
                <a:gsLst>
                  <a:gs pos="0">
                    <a:srgbClr val="003366">
                      <a:alpha val="54999"/>
                    </a:srgbClr>
                  </a:gs>
                  <a:gs pos="100000">
                    <a:srgbClr val="00182F">
                      <a:alpha val="54999"/>
                    </a:srgbClr>
                  </a:gs>
                </a:gsLst>
                <a:lin ang="5400000" scaled="1"/>
              </a:gradFill>
              <a:ln w="12700" algn="ctr">
                <a:solidFill>
                  <a:srgbClr val="003366"/>
                </a:solidFill>
                <a:round/>
                <a:headEnd/>
                <a:tailEnd/>
              </a:ln>
            </p:spPr>
            <p:txBody>
              <a:bodyPr wrap="none" tIns="91440" bIns="91440" anchor="ctr">
                <a:spAutoFit/>
              </a:bodyPr>
              <a:lstStyle/>
              <a:p>
                <a:endParaRPr lang="en-US"/>
              </a:p>
            </p:txBody>
          </p:sp>
        </p:grpSp>
        <p:sp>
          <p:nvSpPr>
            <p:cNvPr id="17420" name="Text Box 12"/>
            <p:cNvSpPr txBox="1">
              <a:spLocks noChangeArrowheads="1"/>
            </p:cNvSpPr>
            <p:nvPr/>
          </p:nvSpPr>
          <p:spPr bwMode="auto">
            <a:xfrm>
              <a:off x="2331" y="1892"/>
              <a:ext cx="619" cy="193"/>
            </a:xfrm>
            <a:prstGeom prst="rect">
              <a:avLst/>
            </a:prstGeom>
            <a:noFill/>
            <a:ln w="12700" algn="ctr">
              <a:noFill/>
              <a:miter lim="800000"/>
              <a:headEnd/>
              <a:tailEnd/>
            </a:ln>
          </p:spPr>
          <p:txBody>
            <a:bodyPr tIns="91440" bIns="91440">
              <a:spAutoFit/>
            </a:bodyPr>
            <a:lstStyle/>
            <a:p>
              <a:pPr>
                <a:spcBef>
                  <a:spcPct val="50000"/>
                </a:spcBef>
              </a:pPr>
              <a:r>
                <a:rPr lang="en-US" sz="1200" b="1" u="sng">
                  <a:solidFill>
                    <a:srgbClr val="FFFF00"/>
                  </a:solidFill>
                </a:rPr>
                <a:t>PED C2</a:t>
              </a:r>
            </a:p>
          </p:txBody>
        </p:sp>
        <p:sp>
          <p:nvSpPr>
            <p:cNvPr id="17421" name="Text Box 13"/>
            <p:cNvSpPr txBox="1">
              <a:spLocks noChangeArrowheads="1"/>
            </p:cNvSpPr>
            <p:nvPr/>
          </p:nvSpPr>
          <p:spPr bwMode="auto">
            <a:xfrm>
              <a:off x="2995" y="1875"/>
              <a:ext cx="772" cy="192"/>
            </a:xfrm>
            <a:prstGeom prst="rect">
              <a:avLst/>
            </a:prstGeom>
            <a:noFill/>
            <a:ln w="12700" algn="ctr">
              <a:noFill/>
              <a:miter lim="800000"/>
              <a:headEnd/>
              <a:tailEnd/>
            </a:ln>
          </p:spPr>
          <p:txBody>
            <a:bodyPr tIns="91440" bIns="91440">
              <a:spAutoFit/>
            </a:bodyPr>
            <a:lstStyle/>
            <a:p>
              <a:pPr>
                <a:spcBef>
                  <a:spcPct val="50000"/>
                </a:spcBef>
              </a:pPr>
              <a:r>
                <a:rPr lang="en-US" sz="1200" b="1" u="sng">
                  <a:solidFill>
                    <a:srgbClr val="FFFF00"/>
                  </a:solidFill>
                </a:rPr>
                <a:t>Network Ops</a:t>
              </a:r>
            </a:p>
          </p:txBody>
        </p:sp>
        <p:sp>
          <p:nvSpPr>
            <p:cNvPr id="17422" name="Text Box 15"/>
            <p:cNvSpPr txBox="1">
              <a:spLocks noChangeArrowheads="1"/>
            </p:cNvSpPr>
            <p:nvPr/>
          </p:nvSpPr>
          <p:spPr bwMode="auto">
            <a:xfrm>
              <a:off x="2190" y="2620"/>
              <a:ext cx="792" cy="193"/>
            </a:xfrm>
            <a:prstGeom prst="rect">
              <a:avLst/>
            </a:prstGeom>
            <a:noFill/>
            <a:ln w="12700" algn="ctr">
              <a:noFill/>
              <a:miter lim="800000"/>
              <a:headEnd/>
              <a:tailEnd/>
            </a:ln>
          </p:spPr>
          <p:txBody>
            <a:bodyPr tIns="91440" bIns="91440">
              <a:spAutoFit/>
            </a:bodyPr>
            <a:lstStyle/>
            <a:p>
              <a:pPr>
                <a:spcBef>
                  <a:spcPct val="50000"/>
                </a:spcBef>
              </a:pPr>
              <a:r>
                <a:rPr lang="en-US" sz="1200" b="1" u="sng">
                  <a:solidFill>
                    <a:srgbClr val="FFFF00"/>
                  </a:solidFill>
                </a:rPr>
                <a:t>Maintenance</a:t>
              </a:r>
            </a:p>
          </p:txBody>
        </p:sp>
        <p:pic>
          <p:nvPicPr>
            <p:cNvPr id="17423" name="Picture 7" descr="WOCPic"/>
            <p:cNvPicPr>
              <a:picLocks noChangeAspect="1" noChangeArrowheads="1"/>
            </p:cNvPicPr>
            <p:nvPr/>
          </p:nvPicPr>
          <p:blipFill>
            <a:blip r:embed="rId7" cstate="print"/>
            <a:srcRect/>
            <a:stretch>
              <a:fillRect/>
            </a:stretch>
          </p:blipFill>
          <p:spPr bwMode="auto">
            <a:xfrm>
              <a:off x="2369" y="2077"/>
              <a:ext cx="1168" cy="596"/>
            </a:xfrm>
            <a:prstGeom prst="rect">
              <a:avLst/>
            </a:prstGeom>
            <a:noFill/>
            <a:ln w="9525">
              <a:noFill/>
              <a:miter lim="800000"/>
              <a:headEnd/>
              <a:tailEnd/>
            </a:ln>
          </p:spPr>
        </p:pic>
        <p:sp>
          <p:nvSpPr>
            <p:cNvPr id="17424" name="Text Box 14"/>
            <p:cNvSpPr txBox="1">
              <a:spLocks noChangeArrowheads="1"/>
            </p:cNvSpPr>
            <p:nvPr/>
          </p:nvSpPr>
          <p:spPr bwMode="auto">
            <a:xfrm>
              <a:off x="2904" y="2624"/>
              <a:ext cx="792" cy="193"/>
            </a:xfrm>
            <a:prstGeom prst="rect">
              <a:avLst/>
            </a:prstGeom>
            <a:noFill/>
            <a:ln w="12700" algn="ctr">
              <a:noFill/>
              <a:miter lim="800000"/>
              <a:headEnd/>
              <a:tailEnd/>
            </a:ln>
          </p:spPr>
          <p:txBody>
            <a:bodyPr tIns="91440" bIns="91440">
              <a:spAutoFit/>
            </a:bodyPr>
            <a:lstStyle/>
            <a:p>
              <a:pPr>
                <a:spcBef>
                  <a:spcPct val="50000"/>
                </a:spcBef>
              </a:pPr>
              <a:r>
                <a:rPr lang="en-US" sz="1200" b="1" u="sng">
                  <a:solidFill>
                    <a:srgbClr val="FFFF00"/>
                  </a:solidFill>
                </a:rPr>
                <a:t>Dissemination</a:t>
              </a:r>
            </a:p>
          </p:txBody>
        </p:sp>
      </p:grpSp>
      <p:sp>
        <p:nvSpPr>
          <p:cNvPr id="20" name="Rectangle 4"/>
          <p:cNvSpPr>
            <a:spLocks noChangeArrowheads="1"/>
          </p:cNvSpPr>
          <p:nvPr/>
        </p:nvSpPr>
        <p:spPr bwMode="auto">
          <a:xfrm>
            <a:off x="0" y="-6350"/>
            <a:ext cx="9144000" cy="304800"/>
          </a:xfrm>
          <a:prstGeom prst="rect">
            <a:avLst/>
          </a:prstGeom>
          <a:noFill/>
          <a:ln w="12700">
            <a:noFill/>
            <a:miter lim="800000"/>
            <a:headEnd type="none" w="sm" len="sm"/>
            <a:tailEnd type="none" w="sm" len="sm"/>
          </a:ln>
        </p:spPr>
        <p:txBody>
          <a:bodyPr>
            <a:spAutoFit/>
          </a:bodyPr>
          <a:lstStyle/>
          <a:p>
            <a:pPr algn="ctr" eaLnBrk="0" hangingPunct="0"/>
            <a:r>
              <a:rPr lang="en-US" sz="1400" b="1" dirty="0">
                <a:solidFill>
                  <a:srgbClr val="008000"/>
                </a:solidFill>
              </a:rPr>
              <a:t>UNCLASSIFIED</a:t>
            </a:r>
          </a:p>
        </p:txBody>
      </p:sp>
      <p:sp>
        <p:nvSpPr>
          <p:cNvPr id="25" name="Line 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a:lnSpc>
                <a:spcPct val="120000"/>
              </a:lnSpc>
              <a:defRPr/>
            </a:pPr>
            <a:endParaRPr lang="en-US" sz="4000" b="1">
              <a:solidFill>
                <a:srgbClr val="FFFFFF"/>
              </a:solidFill>
            </a:endParaRPr>
          </a:p>
        </p:txBody>
      </p:sp>
      <p:sp>
        <p:nvSpPr>
          <p:cNvPr id="26" name="Line 6"/>
          <p:cNvSpPr>
            <a:spLocks noChangeShapeType="1"/>
          </p:cNvSpPr>
          <p:nvPr/>
        </p:nvSpPr>
        <p:spPr bwMode="auto">
          <a:xfrm>
            <a:off x="381000" y="1066800"/>
            <a:ext cx="8382000" cy="0"/>
          </a:xfrm>
          <a:prstGeom prst="line">
            <a:avLst/>
          </a:prstGeom>
          <a:noFill/>
          <a:ln w="57150">
            <a:solidFill>
              <a:srgbClr val="0C2D83"/>
            </a:solidFill>
            <a:round/>
            <a:headEnd/>
            <a:tailEnd/>
          </a:ln>
          <a:effectLst/>
        </p:spPr>
        <p:txBody>
          <a:bodyPr wrap="none" anchor="ctr"/>
          <a:lstStyle/>
          <a:p>
            <a:pPr algn="ctr">
              <a:lnSpc>
                <a:spcPct val="120000"/>
              </a:lnSpc>
              <a:defRPr/>
            </a:pPr>
            <a:endParaRPr lang="en-US" sz="4000" b="1">
              <a:solidFill>
                <a:srgbClr val="FFFFFF"/>
              </a:solidFill>
            </a:endParaRPr>
          </a:p>
        </p:txBody>
      </p:sp>
      <p:sp>
        <p:nvSpPr>
          <p:cNvPr id="27" name="Text Box 6"/>
          <p:cNvSpPr txBox="1">
            <a:spLocks noChangeArrowheads="1"/>
          </p:cNvSpPr>
          <p:nvPr/>
        </p:nvSpPr>
        <p:spPr bwMode="auto">
          <a:xfrm>
            <a:off x="1363663" y="6521450"/>
            <a:ext cx="6553200" cy="311150"/>
          </a:xfrm>
          <a:prstGeom prst="rect">
            <a:avLst/>
          </a:prstGeom>
          <a:noFill/>
          <a:ln w="9525">
            <a:noFill/>
            <a:miter lim="800000"/>
            <a:headEnd/>
            <a:tailEnd/>
          </a:ln>
          <a:effectLst/>
        </p:spPr>
        <p:txBody>
          <a:bodyPr>
            <a:spAutoFit/>
          </a:bodyPr>
          <a:lstStyle/>
          <a:p>
            <a:pPr algn="ctr">
              <a:lnSpc>
                <a:spcPct val="120000"/>
              </a:lnSpc>
              <a:defRPr/>
            </a:pPr>
            <a:r>
              <a:rPr lang="en-US" sz="1200" b="1" i="1">
                <a:solidFill>
                  <a:srgbClr val="000000"/>
                </a:solidFill>
              </a:rPr>
              <a:t>Regionally Focused – Globally Networked ISR Operations</a:t>
            </a:r>
            <a:endParaRPr lang="en-US" sz="4000" b="1">
              <a:solidFill>
                <a:srgbClr val="FFFFFF"/>
              </a:solidFill>
            </a:endParaRPr>
          </a:p>
        </p:txBody>
      </p:sp>
      <p:grpSp>
        <p:nvGrpSpPr>
          <p:cNvPr id="28" name="Group 27"/>
          <p:cNvGrpSpPr/>
          <p:nvPr/>
        </p:nvGrpSpPr>
        <p:grpSpPr>
          <a:xfrm>
            <a:off x="180975" y="84138"/>
            <a:ext cx="8751888" cy="801687"/>
            <a:chOff x="180975" y="84138"/>
            <a:chExt cx="8751888" cy="801687"/>
          </a:xfrm>
        </p:grpSpPr>
        <p:pic>
          <p:nvPicPr>
            <p:cNvPr id="29" name="Picture 7" descr="27IS_new.gif"/>
            <p:cNvPicPr>
              <a:picLocks noChangeAspect="1"/>
            </p:cNvPicPr>
            <p:nvPr/>
          </p:nvPicPr>
          <p:blipFill>
            <a:blip r:embed="rId8" cstate="print"/>
            <a:srcRect/>
            <a:stretch>
              <a:fillRect/>
            </a:stretch>
          </p:blipFill>
          <p:spPr bwMode="auto">
            <a:xfrm>
              <a:off x="8281988" y="142875"/>
              <a:ext cx="650875" cy="742950"/>
            </a:xfrm>
            <a:prstGeom prst="rect">
              <a:avLst/>
            </a:prstGeom>
            <a:noFill/>
            <a:ln w="9525">
              <a:noFill/>
              <a:miter lim="800000"/>
              <a:headEnd/>
              <a:tailEnd/>
            </a:ln>
          </p:spPr>
        </p:pic>
        <p:grpSp>
          <p:nvGrpSpPr>
            <p:cNvPr id="30" name="Group 10"/>
            <p:cNvGrpSpPr/>
            <p:nvPr/>
          </p:nvGrpSpPr>
          <p:grpSpPr>
            <a:xfrm>
              <a:off x="180975" y="84138"/>
              <a:ext cx="819150" cy="792162"/>
              <a:chOff x="180975" y="84138"/>
              <a:chExt cx="819150" cy="792162"/>
            </a:xfrm>
          </p:grpSpPr>
          <p:pic>
            <p:nvPicPr>
              <p:cNvPr id="31" name="Picture 9" descr="AFISRA.gif"/>
              <p:cNvPicPr>
                <a:picLocks noChangeAspect="1"/>
              </p:cNvPicPr>
              <p:nvPr/>
            </p:nvPicPr>
            <p:blipFill>
              <a:blip r:embed="rId9" cstate="print"/>
              <a:srcRect/>
              <a:stretch>
                <a:fillRect/>
              </a:stretch>
            </p:blipFill>
            <p:spPr bwMode="auto">
              <a:xfrm>
                <a:off x="180975" y="84138"/>
                <a:ext cx="542925" cy="534987"/>
              </a:xfrm>
              <a:prstGeom prst="rect">
                <a:avLst/>
              </a:prstGeom>
              <a:noFill/>
              <a:ln w="9525">
                <a:noFill/>
                <a:miter lim="800000"/>
                <a:headEnd/>
                <a:tailEnd/>
              </a:ln>
            </p:spPr>
          </p:pic>
          <p:pic>
            <p:nvPicPr>
              <p:cNvPr id="32" name="Picture 8" descr="480ISR.gif"/>
              <p:cNvPicPr>
                <a:picLocks noChangeAspect="1"/>
              </p:cNvPicPr>
              <p:nvPr/>
            </p:nvPicPr>
            <p:blipFill>
              <a:blip r:embed="rId10" cstate="print"/>
              <a:srcRect/>
              <a:stretch>
                <a:fillRect/>
              </a:stretch>
            </p:blipFill>
            <p:spPr bwMode="auto">
              <a:xfrm>
                <a:off x="419100" y="323850"/>
                <a:ext cx="581025" cy="55245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7th.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1219200" y="283960"/>
            <a:ext cx="6629400" cy="602735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546</Words>
  <Application>Microsoft Office PowerPoint</Application>
  <PresentationFormat>On-screen Show (4:3)</PresentationFormat>
  <Paragraphs>14</Paragraphs>
  <Slides>5</Slides>
  <Notes>1</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Wing Operations Center (WOC)</vt:lpstr>
      <vt:lpstr>Slide 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dc:creator>
  <cp:lastModifiedBy>jay</cp:lastModifiedBy>
  <cp:revision>3</cp:revision>
  <dcterms:created xsi:type="dcterms:W3CDTF">2010-06-03T02:12:40Z</dcterms:created>
  <dcterms:modified xsi:type="dcterms:W3CDTF">2010-06-03T02:31:04Z</dcterms:modified>
</cp:coreProperties>
</file>